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774FDDB-3C5F-469B-84B4-E148DADDF140}" type="datetimeFigureOut">
              <a:rPr lang="en-US" smtClean="0"/>
              <a:pPr/>
              <a:t>9/24/2010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FFDA470-B58D-4B38-AF56-32052E3169B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74FDDB-3C5F-469B-84B4-E148DADDF140}"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DA470-B58D-4B38-AF56-32052E3169B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74FDDB-3C5F-469B-84B4-E148DADDF140}"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DA470-B58D-4B38-AF56-32052E3169B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74FDDB-3C5F-469B-84B4-E148DADDF140}"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DA470-B58D-4B38-AF56-32052E3169B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774FDDB-3C5F-469B-84B4-E148DADDF140}"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DA470-B58D-4B38-AF56-32052E3169B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774FDDB-3C5F-469B-84B4-E148DADDF140}" type="datetimeFigureOut">
              <a:rPr lang="en-US" smtClean="0"/>
              <a:pPr/>
              <a:t>9/24/2010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FDA470-B58D-4B38-AF56-32052E3169B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774FDDB-3C5F-469B-84B4-E148DADDF140}" type="datetimeFigureOut">
              <a:rPr lang="en-US" smtClean="0"/>
              <a:pPr/>
              <a:t>9/24/2010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FDA470-B58D-4B38-AF56-32052E3169B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774FDDB-3C5F-469B-84B4-E148DADDF140}" type="datetimeFigureOut">
              <a:rPr lang="en-US" smtClean="0"/>
              <a:pPr/>
              <a:t>9/24/2010</a:t>
            </a:fld>
            <a:endParaRPr lang="en-US"/>
          </a:p>
        </p:txBody>
      </p:sp>
      <p:sp>
        <p:nvSpPr>
          <p:cNvPr id="8" name="Slide Number Placeholder 7"/>
          <p:cNvSpPr>
            <a:spLocks noGrp="1"/>
          </p:cNvSpPr>
          <p:nvPr>
            <p:ph type="sldNum" sz="quarter" idx="11"/>
          </p:nvPr>
        </p:nvSpPr>
        <p:spPr/>
        <p:txBody>
          <a:bodyPr/>
          <a:lstStyle/>
          <a:p>
            <a:fld id="{DFFDA470-B58D-4B38-AF56-32052E3169B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74FDDB-3C5F-469B-84B4-E148DADDF140}" type="datetimeFigureOut">
              <a:rPr lang="en-US" smtClean="0"/>
              <a:pPr/>
              <a:t>9/24/2010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FDA470-B58D-4B38-AF56-32052E3169B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774FDDB-3C5F-469B-84B4-E148DADDF140}" type="datetimeFigureOut">
              <a:rPr lang="en-US" smtClean="0"/>
              <a:pPr/>
              <a:t>9/24/2010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DFFDA470-B58D-4B38-AF56-32052E3169B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D774FDDB-3C5F-469B-84B4-E148DADDF140}" type="datetimeFigureOut">
              <a:rPr lang="en-US" smtClean="0"/>
              <a:pPr/>
              <a:t>9/24/2010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FDA470-B58D-4B38-AF56-32052E3169B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D774FDDB-3C5F-469B-84B4-E148DADDF140}" type="datetimeFigureOut">
              <a:rPr lang="en-US" smtClean="0"/>
              <a:pPr/>
              <a:t>9/24/2010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DFFDA470-B58D-4B38-AF56-32052E3169B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aarontallent.com/wp-content/uploads/2010/06/Tom-Morello.jpg" TargetMode="External"/><Relationship Id="rId2" Type="http://schemas.openxmlformats.org/officeDocument/2006/relationships/hyperlink" Target="http://prayzehymnonline.com/blog1/wp-content/uploads/2010/03/jimihendrix1.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lash.jpg"/>
          <p:cNvPicPr>
            <a:picLocks noChangeAspect="1"/>
          </p:cNvPicPr>
          <p:nvPr/>
        </p:nvPicPr>
        <p:blipFill>
          <a:blip r:embed="rId2" cstate="print"/>
          <a:stretch>
            <a:fillRect/>
          </a:stretch>
        </p:blipFill>
        <p:spPr>
          <a:xfrm>
            <a:off x="1143000" y="2133600"/>
            <a:ext cx="3105150" cy="3105150"/>
          </a:xfrm>
          <a:prstGeom prst="rect">
            <a:avLst/>
          </a:prstGeom>
        </p:spPr>
      </p:pic>
      <p:sp>
        <p:nvSpPr>
          <p:cNvPr id="2" name="Title 1"/>
          <p:cNvSpPr>
            <a:spLocks noGrp="1"/>
          </p:cNvSpPr>
          <p:nvPr>
            <p:ph type="ctrTitle"/>
          </p:nvPr>
        </p:nvSpPr>
        <p:spPr>
          <a:xfrm>
            <a:off x="0" y="1143000"/>
            <a:ext cx="9144000" cy="2301240"/>
          </a:xfrm>
        </p:spPr>
        <p:txBody>
          <a:bodyPr/>
          <a:lstStyle/>
          <a:p>
            <a:r>
              <a:rPr lang="en-US" dirty="0" smtClean="0"/>
              <a:t>A history of the electric guitar</a:t>
            </a:r>
            <a:endParaRPr lang="en-US" dirty="0"/>
          </a:p>
        </p:txBody>
      </p:sp>
      <p:sp>
        <p:nvSpPr>
          <p:cNvPr id="3" name="Subtitle 2"/>
          <p:cNvSpPr>
            <a:spLocks noGrp="1"/>
          </p:cNvSpPr>
          <p:nvPr>
            <p:ph type="subTitle" idx="1"/>
          </p:nvPr>
        </p:nvSpPr>
        <p:spPr>
          <a:xfrm>
            <a:off x="838200" y="4572000"/>
            <a:ext cx="6480048" cy="1752600"/>
          </a:xfrm>
        </p:spPr>
        <p:txBody>
          <a:bodyPr/>
          <a:lstStyle/>
          <a:p>
            <a:r>
              <a:rPr lang="en-US" dirty="0" smtClean="0"/>
              <a:t>Andy Beck</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Edge (1961-)</a:t>
            </a:r>
            <a:endParaRPr lang="en-US" dirty="0"/>
          </a:p>
        </p:txBody>
      </p:sp>
      <p:sp>
        <p:nvSpPr>
          <p:cNvPr id="4" name="Content Placeholder 3"/>
          <p:cNvSpPr>
            <a:spLocks noGrp="1"/>
          </p:cNvSpPr>
          <p:nvPr>
            <p:ph sz="half" idx="1"/>
          </p:nvPr>
        </p:nvSpPr>
        <p:spPr/>
        <p:txBody>
          <a:bodyPr>
            <a:normAutofit fontScale="77500" lnSpcReduction="20000"/>
          </a:bodyPr>
          <a:lstStyle/>
          <a:p>
            <a:r>
              <a:rPr lang="en-US" dirty="0" smtClean="0"/>
              <a:t>The Edge is best known as the guitarist of U2, one of the most influential bands of the 1980s and 1990s. </a:t>
            </a:r>
          </a:p>
          <a:p>
            <a:r>
              <a:rPr lang="en-US" dirty="0" smtClean="0"/>
              <a:t>The Edge is noted for his unique use of effects, especially chorus and reverb.</a:t>
            </a:r>
          </a:p>
          <a:p>
            <a:r>
              <a:rPr lang="en-US" dirty="0" smtClean="0"/>
              <a:t>The Edge’s use of chorus and reverb creates his trademark spacey, lush tone in songs like “I Still Haven’t Found What I’m Looking For” and “With or Without You”</a:t>
            </a:r>
            <a:endParaRPr lang="en-US" dirty="0"/>
          </a:p>
        </p:txBody>
      </p:sp>
      <p:pic>
        <p:nvPicPr>
          <p:cNvPr id="8" name="Content Placeholder 7" descr="edge.jpg"/>
          <p:cNvPicPr>
            <a:picLocks noGrp="1" noChangeAspect="1"/>
          </p:cNvPicPr>
          <p:nvPr>
            <p:ph sz="half" idx="2"/>
          </p:nvPr>
        </p:nvPicPr>
        <p:blipFill>
          <a:blip r:embed="rId2" cstate="print"/>
          <a:stretch>
            <a:fillRect/>
          </a:stretch>
        </p:blipFill>
        <p:spPr>
          <a:xfrm>
            <a:off x="4572000" y="1828800"/>
            <a:ext cx="3017520" cy="304800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Tom </a:t>
            </a:r>
            <a:r>
              <a:rPr lang="en-US" dirty="0" err="1" smtClean="0"/>
              <a:t>Morello</a:t>
            </a:r>
            <a:r>
              <a:rPr lang="en-US" dirty="0" smtClean="0"/>
              <a:t> (1964-)</a:t>
            </a:r>
            <a:endParaRPr lang="en-US" dirty="0"/>
          </a:p>
        </p:txBody>
      </p:sp>
      <p:sp>
        <p:nvSpPr>
          <p:cNvPr id="4" name="Content Placeholder 3"/>
          <p:cNvSpPr>
            <a:spLocks noGrp="1"/>
          </p:cNvSpPr>
          <p:nvPr>
            <p:ph sz="half" idx="1"/>
          </p:nvPr>
        </p:nvSpPr>
        <p:spPr/>
        <p:txBody>
          <a:bodyPr>
            <a:normAutofit fontScale="77500" lnSpcReduction="20000"/>
          </a:bodyPr>
          <a:lstStyle/>
          <a:p>
            <a:r>
              <a:rPr lang="en-US" dirty="0" smtClean="0"/>
              <a:t>Tom </a:t>
            </a:r>
            <a:r>
              <a:rPr lang="en-US" dirty="0" err="1" smtClean="0"/>
              <a:t>Morello</a:t>
            </a:r>
            <a:r>
              <a:rPr lang="en-US" dirty="0" smtClean="0"/>
              <a:t>, the guitarist of Rage Against the Machine and </a:t>
            </a:r>
            <a:r>
              <a:rPr lang="en-US" dirty="0" err="1" smtClean="0"/>
              <a:t>Audioslave</a:t>
            </a:r>
            <a:r>
              <a:rPr lang="en-US" dirty="0" smtClean="0"/>
              <a:t>, was a true innovator of the guitar.</a:t>
            </a:r>
          </a:p>
          <a:p>
            <a:r>
              <a:rPr lang="en-US" dirty="0" smtClean="0"/>
              <a:t>Tom </a:t>
            </a:r>
            <a:r>
              <a:rPr lang="en-US" dirty="0" err="1" smtClean="0"/>
              <a:t>Morello’s</a:t>
            </a:r>
            <a:r>
              <a:rPr lang="en-US" dirty="0" smtClean="0"/>
              <a:t> innovative use of sampling, </a:t>
            </a:r>
            <a:r>
              <a:rPr lang="en-US" dirty="0" err="1" smtClean="0"/>
              <a:t>wah-wah</a:t>
            </a:r>
            <a:r>
              <a:rPr lang="en-US" dirty="0" smtClean="0"/>
              <a:t>, feedback, and distortion mixed elements of hip-hop and rock and built on </a:t>
            </a:r>
            <a:r>
              <a:rPr lang="en-US" dirty="0" err="1" smtClean="0"/>
              <a:t>Jimi</a:t>
            </a:r>
            <a:r>
              <a:rPr lang="en-US" dirty="0" smtClean="0"/>
              <a:t> Hendrix’s unique sound. </a:t>
            </a:r>
          </a:p>
          <a:p>
            <a:r>
              <a:rPr lang="en-US" dirty="0" err="1" smtClean="0"/>
              <a:t>Morello’s</a:t>
            </a:r>
            <a:r>
              <a:rPr lang="en-US" dirty="0" smtClean="0"/>
              <a:t> groundbreaking techniques are apparent on “Bulls on Parade” and </a:t>
            </a:r>
            <a:r>
              <a:rPr lang="en-US" dirty="0" err="1" smtClean="0"/>
              <a:t>Audioslave’s</a:t>
            </a:r>
            <a:r>
              <a:rPr lang="en-US" dirty="0" smtClean="0"/>
              <a:t> cover of the White Stripes’ “Seven Nation Army”</a:t>
            </a:r>
            <a:endParaRPr lang="en-US" dirty="0"/>
          </a:p>
        </p:txBody>
      </p:sp>
      <p:pic>
        <p:nvPicPr>
          <p:cNvPr id="6" name="Content Placeholder 5" descr="morello.jpg"/>
          <p:cNvPicPr>
            <a:picLocks noGrp="1" noChangeAspect="1"/>
          </p:cNvPicPr>
          <p:nvPr>
            <p:ph sz="half" idx="2"/>
          </p:nvPr>
        </p:nvPicPr>
        <p:blipFill>
          <a:blip r:embed="rId2" cstate="print"/>
          <a:stretch>
            <a:fillRect/>
          </a:stretch>
        </p:blipFill>
        <p:spPr>
          <a:xfrm>
            <a:off x="4662487" y="1801019"/>
            <a:ext cx="2867025" cy="4124325"/>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4" name="Content Placeholder 3"/>
          <p:cNvSpPr>
            <a:spLocks noGrp="1"/>
          </p:cNvSpPr>
          <p:nvPr>
            <p:ph sz="half" idx="1"/>
          </p:nvPr>
        </p:nvSpPr>
        <p:spPr/>
        <p:txBody>
          <a:bodyPr>
            <a:normAutofit fontScale="92500"/>
          </a:bodyPr>
          <a:lstStyle/>
          <a:p>
            <a:r>
              <a:rPr lang="en-US" dirty="0" smtClean="0"/>
              <a:t>The impact of the electric guitar is indisputable.</a:t>
            </a:r>
          </a:p>
          <a:p>
            <a:r>
              <a:rPr lang="en-US" dirty="0" smtClean="0"/>
              <a:t>Like any invention, the electric guitar has changed many times through the years. </a:t>
            </a:r>
          </a:p>
          <a:p>
            <a:r>
              <a:rPr lang="en-US" dirty="0" smtClean="0"/>
              <a:t>The impact of the users of the guitar is more significant than other inventions. </a:t>
            </a:r>
            <a:endParaRPr lang="en-US" dirty="0"/>
          </a:p>
        </p:txBody>
      </p:sp>
      <p:pic>
        <p:nvPicPr>
          <p:cNvPr id="6" name="Content Placeholder 5" descr="joe.jpg"/>
          <p:cNvPicPr>
            <a:picLocks noGrp="1" noChangeAspect="1"/>
          </p:cNvPicPr>
          <p:nvPr>
            <p:ph sz="half" idx="2"/>
          </p:nvPr>
        </p:nvPicPr>
        <p:blipFill>
          <a:blip r:embed="rId2" cstate="print"/>
          <a:stretch>
            <a:fillRect/>
          </a:stretch>
        </p:blipFill>
        <p:spPr>
          <a:xfrm>
            <a:off x="4568487" y="1600200"/>
            <a:ext cx="3055025" cy="4525963"/>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Bibliography</a:t>
            </a:r>
            <a:endParaRPr lang="en-US" dirty="0"/>
          </a:p>
        </p:txBody>
      </p:sp>
      <p:sp>
        <p:nvSpPr>
          <p:cNvPr id="6" name="Content Placeholder 5"/>
          <p:cNvSpPr>
            <a:spLocks noGrp="1"/>
          </p:cNvSpPr>
          <p:nvPr>
            <p:ph idx="1"/>
          </p:nvPr>
        </p:nvSpPr>
        <p:spPr/>
        <p:txBody>
          <a:bodyPr>
            <a:normAutofit fontScale="77500" lnSpcReduction="20000"/>
          </a:bodyPr>
          <a:lstStyle/>
          <a:p>
            <a:r>
              <a:rPr lang="en-US" dirty="0" smtClean="0">
                <a:hlinkClick r:id="rId2"/>
              </a:rPr>
              <a:t>http://ezinearticles.com/?A-Brief-History-Of-The-Electric-Guitar&amp;id=439356</a:t>
            </a:r>
          </a:p>
          <a:p>
            <a:r>
              <a:rPr lang="en-US" dirty="0" smtClean="0">
                <a:hlinkClick r:id="rId2"/>
              </a:rPr>
              <a:t>http://www.answers.com/topic/les-paul</a:t>
            </a:r>
          </a:p>
          <a:p>
            <a:r>
              <a:rPr lang="en-US" dirty="0" smtClean="0">
                <a:hlinkClick r:id="rId2"/>
              </a:rPr>
              <a:t>http://www.answers.com/topic/the-edge-1</a:t>
            </a:r>
          </a:p>
          <a:p>
            <a:r>
              <a:rPr lang="en-US" dirty="0" smtClean="0">
                <a:hlinkClick r:id="rId2"/>
              </a:rPr>
              <a:t>http://www.answers.com/topic/tom-morello</a:t>
            </a:r>
          </a:p>
          <a:p>
            <a:r>
              <a:rPr lang="en-US" dirty="0" smtClean="0">
                <a:hlinkClick r:id="rId2"/>
              </a:rPr>
              <a:t>http://kaputik.com/wp-content/uploads/2009/08/les-paul.jpg</a:t>
            </a:r>
          </a:p>
          <a:p>
            <a:r>
              <a:rPr lang="en-US" dirty="0" smtClean="0">
                <a:hlinkClick r:id="rId2"/>
              </a:rPr>
              <a:t>http://www.hollywoodoutbreak.com/wp-content/uploads/2009/10/chuck-berry.jpg</a:t>
            </a:r>
          </a:p>
          <a:p>
            <a:r>
              <a:rPr lang="en-US" dirty="0" smtClean="0">
                <a:hlinkClick r:id="rId2"/>
              </a:rPr>
              <a:t>http://prayzehymnonline.com/blog1/wp-content/uploads/2010/03/jimihendrix1.jpg</a:t>
            </a:r>
            <a:endParaRPr lang="en-US" dirty="0" smtClean="0"/>
          </a:p>
          <a:p>
            <a:r>
              <a:rPr lang="en-US" dirty="0" smtClean="0">
                <a:hlinkClick r:id="rId3"/>
              </a:rPr>
              <a:t>http://aarontallent.com/wp-content/uploads/2010/06/Tom-Morello.jpg</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4" name="Content Placeholder 3"/>
          <p:cNvSpPr>
            <a:spLocks noGrp="1"/>
          </p:cNvSpPr>
          <p:nvPr>
            <p:ph sz="half" idx="1"/>
          </p:nvPr>
        </p:nvSpPr>
        <p:spPr/>
        <p:txBody>
          <a:bodyPr>
            <a:normAutofit fontScale="85000" lnSpcReduction="20000"/>
          </a:bodyPr>
          <a:lstStyle/>
          <a:p>
            <a:r>
              <a:rPr lang="en-US" dirty="0" smtClean="0"/>
              <a:t>The electric guitar is the most influential instrument in music of the last century. No other instrument has had such an effect in shaping the musical landscape. </a:t>
            </a:r>
          </a:p>
          <a:p>
            <a:r>
              <a:rPr lang="en-US" dirty="0" smtClean="0"/>
              <a:t>The electric guitar was initially shaped by its first inventors, Gibson and Fender. It was then shaped largely by high-profile artists seeking a revolutionary sound. </a:t>
            </a:r>
            <a:endParaRPr lang="en-US" dirty="0"/>
          </a:p>
        </p:txBody>
      </p:sp>
      <p:pic>
        <p:nvPicPr>
          <p:cNvPr id="6" name="Content Placeholder 5" descr="electric guitar.jpg"/>
          <p:cNvPicPr>
            <a:picLocks noGrp="1" noChangeAspect="1"/>
          </p:cNvPicPr>
          <p:nvPr>
            <p:ph sz="half" idx="2"/>
          </p:nvPr>
        </p:nvPicPr>
        <p:blipFill>
          <a:blip r:embed="rId2" cstate="print"/>
          <a:stretch>
            <a:fillRect/>
          </a:stretch>
        </p:blipFill>
        <p:spPr>
          <a:xfrm>
            <a:off x="4084377" y="2133600"/>
            <a:ext cx="3810914" cy="32766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143000"/>
          </a:xfrm>
        </p:spPr>
        <p:txBody>
          <a:bodyPr>
            <a:normAutofit fontScale="90000"/>
          </a:bodyPr>
          <a:lstStyle/>
          <a:p>
            <a:r>
              <a:rPr lang="en-US" dirty="0" smtClean="0"/>
              <a:t>Inception and Early Developments</a:t>
            </a:r>
            <a:endParaRPr lang="en-US" dirty="0"/>
          </a:p>
        </p:txBody>
      </p:sp>
      <p:sp>
        <p:nvSpPr>
          <p:cNvPr id="4" name="Content Placeholder 3"/>
          <p:cNvSpPr>
            <a:spLocks noGrp="1"/>
          </p:cNvSpPr>
          <p:nvPr>
            <p:ph sz="half" idx="1"/>
          </p:nvPr>
        </p:nvSpPr>
        <p:spPr/>
        <p:txBody>
          <a:bodyPr>
            <a:normAutofit fontScale="85000" lnSpcReduction="10000"/>
          </a:bodyPr>
          <a:lstStyle/>
          <a:p>
            <a:r>
              <a:rPr lang="en-US" dirty="0" smtClean="0"/>
              <a:t>The electric guitar was first </a:t>
            </a:r>
            <a:r>
              <a:rPr lang="en-US" dirty="0" err="1" smtClean="0"/>
              <a:t>concieved</a:t>
            </a:r>
            <a:r>
              <a:rPr lang="en-US" dirty="0" smtClean="0"/>
              <a:t> and invented in 1931 by Adolph Rickenbacker. </a:t>
            </a:r>
          </a:p>
          <a:p>
            <a:r>
              <a:rPr lang="en-US" dirty="0" err="1" smtClean="0"/>
              <a:t>Intitially</a:t>
            </a:r>
            <a:r>
              <a:rPr lang="en-US" dirty="0" smtClean="0"/>
              <a:t>, the electric guitar was developed to give the guitar volume in big bands of the 1930s.</a:t>
            </a:r>
          </a:p>
          <a:p>
            <a:r>
              <a:rPr lang="en-US" dirty="0" smtClean="0"/>
              <a:t>The first electric guitars were </a:t>
            </a:r>
            <a:r>
              <a:rPr lang="en-US" dirty="0" err="1" smtClean="0"/>
              <a:t>semihollow</a:t>
            </a:r>
            <a:r>
              <a:rPr lang="en-US" dirty="0" smtClean="0"/>
              <a:t>- they could function as an acoustic guitar as well as an electric.</a:t>
            </a:r>
            <a:endParaRPr lang="en-US" dirty="0"/>
          </a:p>
        </p:txBody>
      </p:sp>
      <p:pic>
        <p:nvPicPr>
          <p:cNvPr id="6" name="Content Placeholder 5" descr="pan ugitar.jpg"/>
          <p:cNvPicPr>
            <a:picLocks noGrp="1" noChangeAspect="1"/>
          </p:cNvPicPr>
          <p:nvPr>
            <p:ph sz="half" idx="2"/>
          </p:nvPr>
        </p:nvPicPr>
        <p:blipFill>
          <a:blip r:embed="rId2" cstate="print"/>
          <a:stretch>
            <a:fillRect/>
          </a:stretch>
        </p:blipFill>
        <p:spPr>
          <a:xfrm>
            <a:off x="4267200" y="2282354"/>
            <a:ext cx="3657600" cy="3161654"/>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Fender and Gibson</a:t>
            </a:r>
            <a:endParaRPr lang="en-US" dirty="0"/>
          </a:p>
        </p:txBody>
      </p:sp>
      <p:sp>
        <p:nvSpPr>
          <p:cNvPr id="4" name="Content Placeholder 3"/>
          <p:cNvSpPr>
            <a:spLocks noGrp="1"/>
          </p:cNvSpPr>
          <p:nvPr>
            <p:ph sz="half" idx="1"/>
          </p:nvPr>
        </p:nvSpPr>
        <p:spPr/>
        <p:txBody>
          <a:bodyPr>
            <a:normAutofit lnSpcReduction="10000"/>
          </a:bodyPr>
          <a:lstStyle/>
          <a:p>
            <a:r>
              <a:rPr lang="en-US" sz="2000" dirty="0" smtClean="0"/>
              <a:t>In 1950, two men created companies that would shape the electric guitar: Leo Fender and Orville Gibson.</a:t>
            </a:r>
          </a:p>
          <a:p>
            <a:r>
              <a:rPr lang="en-US" sz="2000" dirty="0" smtClean="0"/>
              <a:t>Fender’s Broadcaster (later the Telecaster) was the first mass-produced electric guitar.</a:t>
            </a:r>
          </a:p>
          <a:p>
            <a:r>
              <a:rPr lang="en-US" sz="2000" dirty="0" smtClean="0"/>
              <a:t>In response, Gibson released the Les Paul. Conceived by Les Paul himself, it is widely accepted to be the finest electric guitar ever made.</a:t>
            </a:r>
          </a:p>
        </p:txBody>
      </p:sp>
      <p:pic>
        <p:nvPicPr>
          <p:cNvPr id="6" name="Content Placeholder 5" descr="gibson.jpg"/>
          <p:cNvPicPr>
            <a:picLocks noGrp="1" noChangeAspect="1"/>
          </p:cNvPicPr>
          <p:nvPr>
            <p:ph sz="half" idx="2"/>
          </p:nvPr>
        </p:nvPicPr>
        <p:blipFill>
          <a:blip r:embed="rId2" cstate="print"/>
          <a:stretch>
            <a:fillRect/>
          </a:stretch>
        </p:blipFill>
        <p:spPr>
          <a:xfrm>
            <a:off x="4267200" y="1881157"/>
            <a:ext cx="3657600" cy="3964048"/>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Berry, Paul and Rising Popularity</a:t>
            </a:r>
            <a:endParaRPr lang="en-US" dirty="0"/>
          </a:p>
        </p:txBody>
      </p:sp>
      <p:pic>
        <p:nvPicPr>
          <p:cNvPr id="6" name="Content Placeholder 5" descr="chuck2.jpg"/>
          <p:cNvPicPr>
            <a:picLocks noGrp="1" noChangeAspect="1"/>
          </p:cNvPicPr>
          <p:nvPr>
            <p:ph sz="half" idx="1"/>
          </p:nvPr>
        </p:nvPicPr>
        <p:blipFill>
          <a:blip r:embed="rId2" cstate="print"/>
          <a:stretch>
            <a:fillRect/>
          </a:stretch>
        </p:blipFill>
        <p:spPr>
          <a:xfrm>
            <a:off x="609600" y="1676400"/>
            <a:ext cx="3607149" cy="3607149"/>
          </a:xfrm>
        </p:spPr>
      </p:pic>
      <p:sp>
        <p:nvSpPr>
          <p:cNvPr id="5" name="Content Placeholder 4"/>
          <p:cNvSpPr>
            <a:spLocks noGrp="1"/>
          </p:cNvSpPr>
          <p:nvPr>
            <p:ph sz="half" idx="2"/>
          </p:nvPr>
        </p:nvSpPr>
        <p:spPr/>
        <p:txBody>
          <a:bodyPr>
            <a:normAutofit/>
          </a:bodyPr>
          <a:lstStyle/>
          <a:p>
            <a:r>
              <a:rPr lang="en-US" sz="2000" dirty="0" smtClean="0"/>
              <a:t>The electric guitar’s popularity skyrocketed due to two men: Chuck Berry and Les Paul.</a:t>
            </a:r>
          </a:p>
          <a:p>
            <a:r>
              <a:rPr lang="en-US" sz="2000" dirty="0" smtClean="0"/>
              <a:t>Paul and Berry were the first real heroes of the guitar, popularizing the still-new invention.</a:t>
            </a:r>
          </a:p>
          <a:p>
            <a:r>
              <a:rPr lang="en-US" sz="2000" dirty="0" smtClean="0"/>
              <a:t>With these champions, the electric guitar burst onto the mainstream. </a:t>
            </a: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33400" y="1524000"/>
            <a:ext cx="6480048" cy="2301240"/>
          </a:xfrm>
        </p:spPr>
        <p:txBody>
          <a:bodyPr>
            <a:normAutofit/>
          </a:bodyPr>
          <a:lstStyle/>
          <a:p>
            <a:pPr algn="ctr"/>
            <a:r>
              <a:rPr lang="en-US" sz="7200" dirty="0" smtClean="0"/>
              <a:t>Part 2</a:t>
            </a:r>
            <a:endParaRPr lang="en-US" sz="7200" dirty="0"/>
          </a:p>
        </p:txBody>
      </p:sp>
      <p:sp>
        <p:nvSpPr>
          <p:cNvPr id="5" name="Subtitle 4"/>
          <p:cNvSpPr>
            <a:spLocks noGrp="1"/>
          </p:cNvSpPr>
          <p:nvPr>
            <p:ph type="subTitle" idx="1"/>
          </p:nvPr>
        </p:nvSpPr>
        <p:spPr>
          <a:xfrm>
            <a:off x="457200" y="2971800"/>
            <a:ext cx="6480048" cy="1752600"/>
          </a:xfrm>
        </p:spPr>
        <p:txBody>
          <a:bodyPr>
            <a:normAutofit fontScale="92500"/>
          </a:bodyPr>
          <a:lstStyle/>
          <a:p>
            <a:pPr algn="ctr"/>
            <a:r>
              <a:rPr lang="en-US" dirty="0" smtClean="0"/>
              <a:t>Part 2 will focus on the developments of specific guitarists. The electric guitar was developed mainly by innovations of its users- this section will reflect that. Five guitarists will be presented, in roughly chronological order- Les Paul, Chuck Berry, </a:t>
            </a:r>
            <a:r>
              <a:rPr lang="en-US" dirty="0" err="1" smtClean="0"/>
              <a:t>Jimi</a:t>
            </a:r>
            <a:r>
              <a:rPr lang="en-US" dirty="0" smtClean="0"/>
              <a:t> Hendrix, The Edge of U2, and Tom </a:t>
            </a:r>
            <a:r>
              <a:rPr lang="en-US" dirty="0" err="1" smtClean="0"/>
              <a:t>Morello</a:t>
            </a:r>
            <a:r>
              <a:rPr lang="en-US" dirty="0" smtClean="0"/>
              <a:t> of Rage Against the Machine and </a:t>
            </a:r>
            <a:r>
              <a:rPr lang="en-US" dirty="0" err="1" smtClean="0"/>
              <a:t>Audioslave</a:t>
            </a:r>
            <a:r>
              <a:rPr lang="en-US" dirty="0" smtClean="0"/>
              <a:t>.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 Paul (1915- 2009)</a:t>
            </a:r>
            <a:endParaRPr lang="en-US" dirty="0"/>
          </a:p>
        </p:txBody>
      </p:sp>
      <p:sp>
        <p:nvSpPr>
          <p:cNvPr id="4" name="Content Placeholder 3"/>
          <p:cNvSpPr>
            <a:spLocks noGrp="1"/>
          </p:cNvSpPr>
          <p:nvPr>
            <p:ph sz="half" idx="1"/>
          </p:nvPr>
        </p:nvSpPr>
        <p:spPr/>
        <p:txBody>
          <a:bodyPr>
            <a:normAutofit fontScale="85000" lnSpcReduction="10000"/>
          </a:bodyPr>
          <a:lstStyle/>
          <a:p>
            <a:r>
              <a:rPr lang="en-US" dirty="0" smtClean="0"/>
              <a:t>A pop-rock guitarist, primarily active in the1940s and 1950s, who is considered to be the first innovator of the electric guitar.</a:t>
            </a:r>
          </a:p>
          <a:p>
            <a:r>
              <a:rPr lang="en-US" dirty="0" smtClean="0"/>
              <a:t>Les Paul experimented with then-revolutionary methods such as overdubbing, multiple-track recording, and chorus.</a:t>
            </a:r>
          </a:p>
          <a:p>
            <a:r>
              <a:rPr lang="en-US" dirty="0" smtClean="0"/>
              <a:t>Selected songs- “How High the Moon”, “Lover”  </a:t>
            </a:r>
            <a:endParaRPr lang="en-US" dirty="0"/>
          </a:p>
        </p:txBody>
      </p:sp>
      <p:pic>
        <p:nvPicPr>
          <p:cNvPr id="6" name="Content Placeholder 5" descr="les paul.jpg"/>
          <p:cNvPicPr>
            <a:picLocks noGrp="1" noChangeAspect="1"/>
          </p:cNvPicPr>
          <p:nvPr>
            <p:ph sz="half" idx="2"/>
          </p:nvPr>
        </p:nvPicPr>
        <p:blipFill>
          <a:blip r:embed="rId2" cstate="print"/>
          <a:stretch>
            <a:fillRect/>
          </a:stretch>
        </p:blipFill>
        <p:spPr>
          <a:xfrm>
            <a:off x="4038600" y="1828800"/>
            <a:ext cx="4332907" cy="2992729"/>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Chuck Berry (1926-)</a:t>
            </a:r>
            <a:endParaRPr lang="en-US" dirty="0"/>
          </a:p>
        </p:txBody>
      </p:sp>
      <p:sp>
        <p:nvSpPr>
          <p:cNvPr id="4" name="Content Placeholder 3"/>
          <p:cNvSpPr>
            <a:spLocks noGrp="1"/>
          </p:cNvSpPr>
          <p:nvPr>
            <p:ph sz="half" idx="1"/>
          </p:nvPr>
        </p:nvSpPr>
        <p:spPr/>
        <p:txBody>
          <a:bodyPr>
            <a:normAutofit fontScale="77500" lnSpcReduction="20000"/>
          </a:bodyPr>
          <a:lstStyle/>
          <a:p>
            <a:r>
              <a:rPr lang="en-US" dirty="0" smtClean="0"/>
              <a:t>Not an innovator as much as a wildly popular guitarist, Chuck Berry popularized the electric guitar as well as a new style of music- rock n’ roll.</a:t>
            </a:r>
          </a:p>
          <a:p>
            <a:r>
              <a:rPr lang="en-US" dirty="0" smtClean="0"/>
              <a:t>Active in the 1950s and early 1960s, Chuck Berry’s rapid, </a:t>
            </a:r>
            <a:r>
              <a:rPr lang="en-US" dirty="0" err="1" smtClean="0"/>
              <a:t>firebreathing</a:t>
            </a:r>
            <a:r>
              <a:rPr lang="en-US" dirty="0" smtClean="0"/>
              <a:t> licks in songs such as “</a:t>
            </a:r>
            <a:r>
              <a:rPr lang="en-US" dirty="0" err="1" smtClean="0"/>
              <a:t>Maybelliene</a:t>
            </a:r>
            <a:r>
              <a:rPr lang="en-US" dirty="0" smtClean="0"/>
              <a:t>” and “Roll Over Beethoven” inspired a generation of guitarists.</a:t>
            </a:r>
          </a:p>
          <a:p>
            <a:r>
              <a:rPr lang="en-US" dirty="0" smtClean="0"/>
              <a:t>Chuck Berry played a </a:t>
            </a:r>
            <a:r>
              <a:rPr lang="en-US" dirty="0" err="1" smtClean="0"/>
              <a:t>semihollow</a:t>
            </a:r>
            <a:r>
              <a:rPr lang="en-US" dirty="0" smtClean="0"/>
              <a:t>-body guitar- Les Paul played a solid-body guitar.</a:t>
            </a:r>
            <a:endParaRPr lang="en-US" dirty="0"/>
          </a:p>
        </p:txBody>
      </p:sp>
      <p:pic>
        <p:nvPicPr>
          <p:cNvPr id="6" name="Content Placeholder 5" descr="chuck.jpg"/>
          <p:cNvPicPr>
            <a:picLocks noGrp="1" noChangeAspect="1"/>
          </p:cNvPicPr>
          <p:nvPr>
            <p:ph sz="half" idx="2"/>
          </p:nvPr>
        </p:nvPicPr>
        <p:blipFill>
          <a:blip r:embed="rId2" cstate="print"/>
          <a:stretch>
            <a:fillRect/>
          </a:stretch>
        </p:blipFill>
        <p:spPr>
          <a:xfrm>
            <a:off x="4267200" y="1776631"/>
            <a:ext cx="3657600" cy="4173101"/>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Jimi</a:t>
            </a:r>
            <a:r>
              <a:rPr lang="en-US" dirty="0" smtClean="0"/>
              <a:t> Hendrix (1942-1970)</a:t>
            </a:r>
            <a:endParaRPr lang="en-US" dirty="0"/>
          </a:p>
        </p:txBody>
      </p:sp>
      <p:sp>
        <p:nvSpPr>
          <p:cNvPr id="4" name="Content Placeholder 3"/>
          <p:cNvSpPr>
            <a:spLocks noGrp="1"/>
          </p:cNvSpPr>
          <p:nvPr>
            <p:ph sz="half" idx="1"/>
          </p:nvPr>
        </p:nvSpPr>
        <p:spPr/>
        <p:txBody>
          <a:bodyPr>
            <a:normAutofit fontScale="77500" lnSpcReduction="20000"/>
          </a:bodyPr>
          <a:lstStyle/>
          <a:p>
            <a:r>
              <a:rPr lang="en-US" dirty="0" err="1" smtClean="0"/>
              <a:t>Jimi</a:t>
            </a:r>
            <a:r>
              <a:rPr lang="en-US" dirty="0" smtClean="0"/>
              <a:t> Hendrix is considered to be the greatest guitarist of all time. </a:t>
            </a:r>
          </a:p>
          <a:p>
            <a:r>
              <a:rPr lang="en-US" dirty="0" err="1" smtClean="0"/>
              <a:t>Jimi</a:t>
            </a:r>
            <a:r>
              <a:rPr lang="en-US" dirty="0" smtClean="0"/>
              <a:t> Hendrix was a wild innovator of the guitar, using effects like </a:t>
            </a:r>
            <a:r>
              <a:rPr lang="en-US" dirty="0" err="1" smtClean="0"/>
              <a:t>wah-wah</a:t>
            </a:r>
            <a:r>
              <a:rPr lang="en-US" dirty="0" smtClean="0"/>
              <a:t> and feedback to produce his signature sound. </a:t>
            </a:r>
          </a:p>
          <a:p>
            <a:r>
              <a:rPr lang="en-US" dirty="0" smtClean="0"/>
              <a:t>Hendrix was a revolutionary whose sound in songs such as “Purple Haze” and “The Star Spangled Banner” opened up new possibilities for the guitar. His death at the age of 28 shook the world. </a:t>
            </a:r>
          </a:p>
          <a:p>
            <a:endParaRPr lang="en-US" dirty="0"/>
          </a:p>
        </p:txBody>
      </p:sp>
      <p:pic>
        <p:nvPicPr>
          <p:cNvPr id="6" name="Content Placeholder 5" descr="hendrix.jpg"/>
          <p:cNvPicPr>
            <a:picLocks noGrp="1" noChangeAspect="1"/>
          </p:cNvPicPr>
          <p:nvPr>
            <p:ph sz="half" idx="2"/>
          </p:nvPr>
        </p:nvPicPr>
        <p:blipFill>
          <a:blip r:embed="rId2" cstate="print"/>
          <a:stretch>
            <a:fillRect/>
          </a:stretch>
        </p:blipFill>
        <p:spPr>
          <a:xfrm>
            <a:off x="4405312" y="1720056"/>
            <a:ext cx="3381375" cy="4286250"/>
          </a:xfrm>
        </p:spPr>
      </p:pic>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170</TotalTime>
  <Words>743</Words>
  <Application>Microsoft Office PowerPoint</Application>
  <PresentationFormat>On-screen Show (4:3)</PresentationFormat>
  <Paragraphs>52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Technic</vt:lpstr>
      <vt:lpstr>A history of the electric guitar</vt:lpstr>
      <vt:lpstr>Introduction</vt:lpstr>
      <vt:lpstr>Inception and Early Developments</vt:lpstr>
      <vt:lpstr>Fender and Gibson</vt:lpstr>
      <vt:lpstr>Berry, Paul and Rising Popularity</vt:lpstr>
      <vt:lpstr>Part 2</vt:lpstr>
      <vt:lpstr>Les Paul (1915- 2009)</vt:lpstr>
      <vt:lpstr>Chuck Berry (1926-)</vt:lpstr>
      <vt:lpstr>Jimi Hendrix (1942-1970)</vt:lpstr>
      <vt:lpstr>The Edge (1961-)</vt:lpstr>
      <vt:lpstr>Tom Morello (1964-)</vt:lpstr>
      <vt:lpstr>Conclusion</vt:lpstr>
      <vt:lpstr>Bibliography</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student</cp:lastModifiedBy>
  <cp:revision>19</cp:revision>
  <dcterms:created xsi:type="dcterms:W3CDTF">2010-09-17T17:50:47Z</dcterms:created>
  <dcterms:modified xsi:type="dcterms:W3CDTF">2010-09-24T17:42:40Z</dcterms:modified>
</cp:coreProperties>
</file>